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59" r:id="rId4"/>
    <p:sldId id="263" r:id="rId5"/>
    <p:sldId id="261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77" autoAdjust="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30E82-A027-4473-BC11-9B38B92175D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B254BD3-000F-40D7-AB36-B2ADF26F9C55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fr-FR" dirty="0">
              <a:solidFill>
                <a:schemeClr val="tx1"/>
              </a:solidFill>
            </a:rPr>
            <a:t>Chaque trimestre, les élèves créent des vidéos en respectant l’un des thèmes imposés…</a:t>
          </a:r>
        </a:p>
      </dgm:t>
    </dgm:pt>
    <dgm:pt modelId="{800DD28C-BC7B-45FE-9C39-F70FDA6F92EE}" type="parTrans" cxnId="{D62239D9-BB45-43CE-B22A-B1F73E6CD6DB}">
      <dgm:prSet/>
      <dgm:spPr/>
      <dgm:t>
        <a:bodyPr/>
        <a:lstStyle/>
        <a:p>
          <a:endParaRPr lang="fr-FR"/>
        </a:p>
      </dgm:t>
    </dgm:pt>
    <dgm:pt modelId="{5D51F1D7-9DF7-4A5B-B30A-A57616681DA4}" type="sibTrans" cxnId="{D62239D9-BB45-43CE-B22A-B1F73E6CD6DB}">
      <dgm:prSet/>
      <dgm:spPr/>
      <dgm:t>
        <a:bodyPr/>
        <a:lstStyle/>
        <a:p>
          <a:endParaRPr lang="fr-FR"/>
        </a:p>
      </dgm:t>
    </dgm:pt>
    <dgm:pt modelId="{D50E603E-5E05-4EF8-BCAF-F5177B2CD62F}">
      <dgm:prSet/>
      <dgm:spPr/>
      <dgm:t>
        <a:bodyPr anchor="ctr" anchorCtr="1"/>
        <a:lstStyle/>
        <a:p>
          <a:r>
            <a:rPr lang="fr-FR" dirty="0"/>
            <a:t>Si ils proposent une vidéo, ils participent au concours et peuvent gagner des lots: Goodies, chèques cadeaux…</a:t>
          </a:r>
        </a:p>
      </dgm:t>
    </dgm:pt>
    <dgm:pt modelId="{6527FC6B-5FFF-4CD7-939A-2CC4C43E11D5}" type="parTrans" cxnId="{FDCB716A-CD6B-44DB-A250-0B19920855E1}">
      <dgm:prSet/>
      <dgm:spPr/>
      <dgm:t>
        <a:bodyPr/>
        <a:lstStyle/>
        <a:p>
          <a:endParaRPr lang="fr-FR"/>
        </a:p>
      </dgm:t>
    </dgm:pt>
    <dgm:pt modelId="{76695494-CAD6-4CCF-9351-7B1020F59E74}" type="sibTrans" cxnId="{FDCB716A-CD6B-44DB-A250-0B19920855E1}">
      <dgm:prSet/>
      <dgm:spPr/>
      <dgm:t>
        <a:bodyPr/>
        <a:lstStyle/>
        <a:p>
          <a:endParaRPr lang="fr-FR"/>
        </a:p>
      </dgm:t>
    </dgm:pt>
    <dgm:pt modelId="{EB34311A-0EC1-4F90-B1E4-E376A09F29D9}">
      <dgm:prSet/>
      <dgm:spPr/>
      <dgm:t>
        <a:bodyPr anchor="ctr" anchorCtr="1"/>
        <a:lstStyle/>
        <a:p>
          <a:endParaRPr lang="fr-FR" dirty="0"/>
        </a:p>
      </dgm:t>
    </dgm:pt>
    <dgm:pt modelId="{8F2AE010-8D34-4C0D-B951-ADA288ACC395}" type="parTrans" cxnId="{C98E9350-3B6B-4F3C-B6A6-194E6F354C75}">
      <dgm:prSet/>
      <dgm:spPr/>
      <dgm:t>
        <a:bodyPr/>
        <a:lstStyle/>
        <a:p>
          <a:endParaRPr lang="fr-FR"/>
        </a:p>
      </dgm:t>
    </dgm:pt>
    <dgm:pt modelId="{C2C7D2AD-2F8B-447D-AC24-A5784C42DB3D}" type="sibTrans" cxnId="{C98E9350-3B6B-4F3C-B6A6-194E6F354C75}">
      <dgm:prSet/>
      <dgm:spPr/>
      <dgm:t>
        <a:bodyPr/>
        <a:lstStyle/>
        <a:p>
          <a:endParaRPr lang="fr-FR"/>
        </a:p>
      </dgm:t>
    </dgm:pt>
    <dgm:pt modelId="{697380C0-0C83-4C4C-B287-5849CFA26DF5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fr-FR" dirty="0">
              <a:solidFill>
                <a:schemeClr val="tx1"/>
              </a:solidFill>
            </a:rPr>
            <a:t>Les créations peuvent prendre différentes formes:</a:t>
          </a:r>
        </a:p>
      </dgm:t>
    </dgm:pt>
    <dgm:pt modelId="{F45FFA7A-5936-4C87-881A-F16853196703}" type="parTrans" cxnId="{1449C145-933C-420E-AF61-1CA9C57E37BC}">
      <dgm:prSet/>
      <dgm:spPr/>
      <dgm:t>
        <a:bodyPr/>
        <a:lstStyle/>
        <a:p>
          <a:endParaRPr lang="fr-FR"/>
        </a:p>
      </dgm:t>
    </dgm:pt>
    <dgm:pt modelId="{1D934D2E-6E3E-4176-A824-7113C2D2670D}" type="sibTrans" cxnId="{1449C145-933C-420E-AF61-1CA9C57E37BC}">
      <dgm:prSet/>
      <dgm:spPr/>
      <dgm:t>
        <a:bodyPr/>
        <a:lstStyle/>
        <a:p>
          <a:endParaRPr lang="fr-FR"/>
        </a:p>
      </dgm:t>
    </dgm:pt>
    <dgm:pt modelId="{7359DD34-063B-43DB-8C8A-6D4FB45EDDE6}">
      <dgm:prSet/>
      <dgm:spPr/>
      <dgm:t>
        <a:bodyPr anchor="ctr" anchorCtr="1"/>
        <a:lstStyle/>
        <a:p>
          <a:r>
            <a:rPr lang="fr-FR" dirty="0"/>
            <a:t> une vidéo </a:t>
          </a:r>
        </a:p>
      </dgm:t>
    </dgm:pt>
    <dgm:pt modelId="{75E29B99-3696-4E8F-80F1-940A74C1A11C}" type="parTrans" cxnId="{78932E5B-8969-46F5-9FC8-77437D1102B0}">
      <dgm:prSet/>
      <dgm:spPr/>
      <dgm:t>
        <a:bodyPr/>
        <a:lstStyle/>
        <a:p>
          <a:endParaRPr lang="fr-FR"/>
        </a:p>
      </dgm:t>
    </dgm:pt>
    <dgm:pt modelId="{6A92BB74-D8A1-430A-904F-63F5756A3DBC}" type="sibTrans" cxnId="{78932E5B-8969-46F5-9FC8-77437D1102B0}">
      <dgm:prSet/>
      <dgm:spPr/>
      <dgm:t>
        <a:bodyPr/>
        <a:lstStyle/>
        <a:p>
          <a:endParaRPr lang="fr-FR"/>
        </a:p>
      </dgm:t>
    </dgm:pt>
    <dgm:pt modelId="{5D557775-E6C1-4980-B219-C56541DD74DB}">
      <dgm:prSet/>
      <dgm:spPr/>
      <dgm:t>
        <a:bodyPr anchor="ctr" anchorCtr="1"/>
        <a:lstStyle/>
        <a:p>
          <a:r>
            <a:rPr lang="fr-FR" dirty="0"/>
            <a:t> une animation</a:t>
          </a:r>
        </a:p>
      </dgm:t>
    </dgm:pt>
    <dgm:pt modelId="{2BEEA1D5-0149-4598-A5AF-A348B30C4E66}" type="parTrans" cxnId="{FD1FD63A-6D07-44DE-A2DC-A23240A71094}">
      <dgm:prSet/>
      <dgm:spPr/>
      <dgm:t>
        <a:bodyPr/>
        <a:lstStyle/>
        <a:p>
          <a:endParaRPr lang="fr-FR"/>
        </a:p>
      </dgm:t>
    </dgm:pt>
    <dgm:pt modelId="{78344A15-C4BF-41A5-A9B4-0F38D8504FEE}" type="sibTrans" cxnId="{FD1FD63A-6D07-44DE-A2DC-A23240A71094}">
      <dgm:prSet/>
      <dgm:spPr/>
      <dgm:t>
        <a:bodyPr/>
        <a:lstStyle/>
        <a:p>
          <a:endParaRPr lang="fr-FR"/>
        </a:p>
      </dgm:t>
    </dgm:pt>
    <dgm:pt modelId="{423643C0-87BA-41A8-A445-83ADC9005E38}">
      <dgm:prSet/>
      <dgm:spPr/>
      <dgm:t>
        <a:bodyPr anchor="ctr" anchorCtr="1"/>
        <a:lstStyle/>
        <a:p>
          <a:r>
            <a:rPr lang="fr-FR" dirty="0"/>
            <a:t> un diaporama commenté</a:t>
          </a:r>
        </a:p>
      </dgm:t>
    </dgm:pt>
    <dgm:pt modelId="{4001DE2F-AA3A-40C5-B412-E89D29A521E6}" type="parTrans" cxnId="{1FE5FC51-1CBE-4389-A5CC-6ABD7070FC35}">
      <dgm:prSet/>
      <dgm:spPr/>
      <dgm:t>
        <a:bodyPr/>
        <a:lstStyle/>
        <a:p>
          <a:endParaRPr lang="fr-FR"/>
        </a:p>
      </dgm:t>
    </dgm:pt>
    <dgm:pt modelId="{7D2F467B-EB07-4B6A-A9A5-6E082A07F7DE}" type="sibTrans" cxnId="{1FE5FC51-1CBE-4389-A5CC-6ABD7070FC35}">
      <dgm:prSet/>
      <dgm:spPr/>
      <dgm:t>
        <a:bodyPr/>
        <a:lstStyle/>
        <a:p>
          <a:endParaRPr lang="fr-FR"/>
        </a:p>
      </dgm:t>
    </dgm:pt>
    <dgm:pt modelId="{48738272-4B01-41FF-A775-9C15635EEB24}">
      <dgm:prSet/>
      <dgm:spPr/>
      <dgm:t>
        <a:bodyPr anchor="ctr" anchorCtr="1"/>
        <a:lstStyle/>
        <a:p>
          <a:r>
            <a:rPr lang="fr-FR" dirty="0"/>
            <a:t> une captation d’écran commentée</a:t>
          </a:r>
        </a:p>
      </dgm:t>
    </dgm:pt>
    <dgm:pt modelId="{E08438BB-EBAF-40DE-8452-25D0A3402321}" type="parTrans" cxnId="{D872D76D-82D8-43A0-A878-DA5402201AEB}">
      <dgm:prSet/>
      <dgm:spPr/>
      <dgm:t>
        <a:bodyPr/>
        <a:lstStyle/>
        <a:p>
          <a:endParaRPr lang="fr-FR"/>
        </a:p>
      </dgm:t>
    </dgm:pt>
    <dgm:pt modelId="{FF5C23F9-37EC-4217-927C-690A09FB304F}" type="sibTrans" cxnId="{D872D76D-82D8-43A0-A878-DA5402201AEB}">
      <dgm:prSet/>
      <dgm:spPr/>
      <dgm:t>
        <a:bodyPr/>
        <a:lstStyle/>
        <a:p>
          <a:endParaRPr lang="fr-FR"/>
        </a:p>
      </dgm:t>
    </dgm:pt>
    <dgm:pt modelId="{CABBD04E-EDB1-4F48-9632-AC07FF150CBE}">
      <dgm:prSet/>
      <dgm:spPr/>
      <dgm:t>
        <a:bodyPr anchor="ctr" anchorCtr="1"/>
        <a:lstStyle/>
        <a:p>
          <a:endParaRPr lang="fr-FR" dirty="0"/>
        </a:p>
      </dgm:t>
    </dgm:pt>
    <dgm:pt modelId="{97643D72-406F-4F8A-A9CA-E926B53A5F34}" type="parTrans" cxnId="{98706920-572A-438F-A497-04685A742385}">
      <dgm:prSet/>
      <dgm:spPr/>
      <dgm:t>
        <a:bodyPr/>
        <a:lstStyle/>
        <a:p>
          <a:endParaRPr lang="fr-FR"/>
        </a:p>
      </dgm:t>
    </dgm:pt>
    <dgm:pt modelId="{26C96154-738B-40D8-8595-FCC05065D150}" type="sibTrans" cxnId="{98706920-572A-438F-A497-04685A742385}">
      <dgm:prSet/>
      <dgm:spPr/>
      <dgm:t>
        <a:bodyPr/>
        <a:lstStyle/>
        <a:p>
          <a:endParaRPr lang="fr-FR"/>
        </a:p>
      </dgm:t>
    </dgm:pt>
    <dgm:pt modelId="{3B6B40C8-6D12-4BC1-B89F-EFC7FBDA95B4}" type="pres">
      <dgm:prSet presAssocID="{46C30E82-A027-4473-BC11-9B38B92175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F63F94F-B708-49D9-8032-391CF005B53B}" type="pres">
      <dgm:prSet presAssocID="{FB254BD3-000F-40D7-AB36-B2ADF26F9C55}" presName="linNode" presStyleCnt="0"/>
      <dgm:spPr/>
    </dgm:pt>
    <dgm:pt modelId="{685A9DC9-82C1-4CD7-920A-507D644832AB}" type="pres">
      <dgm:prSet presAssocID="{FB254BD3-000F-40D7-AB36-B2ADF26F9C55}" presName="parentShp" presStyleLbl="node1" presStyleIdx="0" presStyleCnt="2" custScaleX="1143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F5FA79-679B-41E2-B7A7-DD34AD928383}" type="pres">
      <dgm:prSet presAssocID="{FB254BD3-000F-40D7-AB36-B2ADF26F9C5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CBD4DD-D5A9-4A4A-A1D9-E8A5B417ACCA}" type="pres">
      <dgm:prSet presAssocID="{5D51F1D7-9DF7-4A5B-B30A-A57616681DA4}" presName="spacing" presStyleCnt="0"/>
      <dgm:spPr/>
    </dgm:pt>
    <dgm:pt modelId="{C23AA61B-E82F-4B26-9BFB-E5285F555310}" type="pres">
      <dgm:prSet presAssocID="{697380C0-0C83-4C4C-B287-5849CFA26DF5}" presName="linNode" presStyleCnt="0"/>
      <dgm:spPr/>
    </dgm:pt>
    <dgm:pt modelId="{89ED9948-2A94-4AAC-845C-DBF0DEDA9366}" type="pres">
      <dgm:prSet presAssocID="{697380C0-0C83-4C4C-B287-5849CFA26DF5}" presName="parentShp" presStyleLbl="node1" presStyleIdx="1" presStyleCnt="2" custScaleX="105073" custLinFactNeighborX="1720" custLinFactNeighborY="-4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C41641-3AA3-4166-9FE6-9ED2A709D290}" type="pres">
      <dgm:prSet presAssocID="{697380C0-0C83-4C4C-B287-5849CFA26DF5}" presName="childShp" presStyleLbl="bgAccFollowNode1" presStyleIdx="1" presStyleCnt="2" custScaleX="95590" custLinFactNeighborX="13342" custLinFactNeighborY="16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8706920-572A-438F-A497-04685A742385}" srcId="{697380C0-0C83-4C4C-B287-5849CFA26DF5}" destId="{CABBD04E-EDB1-4F48-9632-AC07FF150CBE}" srcOrd="4" destOrd="0" parTransId="{97643D72-406F-4F8A-A9CA-E926B53A5F34}" sibTransId="{26C96154-738B-40D8-8595-FCC05065D150}"/>
    <dgm:cxn modelId="{04EFA763-D74C-43BF-A8DE-326CD366E310}" type="presOf" srcId="{FB254BD3-000F-40D7-AB36-B2ADF26F9C55}" destId="{685A9DC9-82C1-4CD7-920A-507D644832AB}" srcOrd="0" destOrd="0" presId="urn:microsoft.com/office/officeart/2005/8/layout/vList6"/>
    <dgm:cxn modelId="{FDCB716A-CD6B-44DB-A250-0B19920855E1}" srcId="{FB254BD3-000F-40D7-AB36-B2ADF26F9C55}" destId="{D50E603E-5E05-4EF8-BCAF-F5177B2CD62F}" srcOrd="0" destOrd="0" parTransId="{6527FC6B-5FFF-4CD7-939A-2CC4C43E11D5}" sibTransId="{76695494-CAD6-4CCF-9351-7B1020F59E74}"/>
    <dgm:cxn modelId="{FD1FD63A-6D07-44DE-A2DC-A23240A71094}" srcId="{697380C0-0C83-4C4C-B287-5849CFA26DF5}" destId="{5D557775-E6C1-4980-B219-C56541DD74DB}" srcOrd="1" destOrd="0" parTransId="{2BEEA1D5-0149-4598-A5AF-A348B30C4E66}" sibTransId="{78344A15-C4BF-41A5-A9B4-0F38D8504FEE}"/>
    <dgm:cxn modelId="{78932E5B-8969-46F5-9FC8-77437D1102B0}" srcId="{697380C0-0C83-4C4C-B287-5849CFA26DF5}" destId="{7359DD34-063B-43DB-8C8A-6D4FB45EDDE6}" srcOrd="0" destOrd="0" parTransId="{75E29B99-3696-4E8F-80F1-940A74C1A11C}" sibTransId="{6A92BB74-D8A1-430A-904F-63F5756A3DBC}"/>
    <dgm:cxn modelId="{CD1E24E9-4C35-4DFB-8ACD-3D8FB9A10B4C}" type="presOf" srcId="{CABBD04E-EDB1-4F48-9632-AC07FF150CBE}" destId="{E5C41641-3AA3-4166-9FE6-9ED2A709D290}" srcOrd="0" destOrd="4" presId="urn:microsoft.com/office/officeart/2005/8/layout/vList6"/>
    <dgm:cxn modelId="{5CDBFDFE-6EBB-4510-8CF6-97847F2FD2DA}" type="presOf" srcId="{5D557775-E6C1-4980-B219-C56541DD74DB}" destId="{E5C41641-3AA3-4166-9FE6-9ED2A709D290}" srcOrd="0" destOrd="1" presId="urn:microsoft.com/office/officeart/2005/8/layout/vList6"/>
    <dgm:cxn modelId="{D3ED3383-8EA8-4A54-9ED0-A323A44F5D77}" type="presOf" srcId="{46C30E82-A027-4473-BC11-9B38B92175D4}" destId="{3B6B40C8-6D12-4BC1-B89F-EFC7FBDA95B4}" srcOrd="0" destOrd="0" presId="urn:microsoft.com/office/officeart/2005/8/layout/vList6"/>
    <dgm:cxn modelId="{29D8998B-1576-4D1F-B297-D62F8E91AACA}" type="presOf" srcId="{D50E603E-5E05-4EF8-BCAF-F5177B2CD62F}" destId="{F4F5FA79-679B-41E2-B7A7-DD34AD928383}" srcOrd="0" destOrd="0" presId="urn:microsoft.com/office/officeart/2005/8/layout/vList6"/>
    <dgm:cxn modelId="{8C9C9D95-4CF4-466A-8CC6-7BA430719DD6}" type="presOf" srcId="{48738272-4B01-41FF-A775-9C15635EEB24}" destId="{E5C41641-3AA3-4166-9FE6-9ED2A709D290}" srcOrd="0" destOrd="3" presId="urn:microsoft.com/office/officeart/2005/8/layout/vList6"/>
    <dgm:cxn modelId="{63DEB6D2-B8EE-4C0E-A073-2FA8F7199F5B}" type="presOf" srcId="{423643C0-87BA-41A8-A445-83ADC9005E38}" destId="{E5C41641-3AA3-4166-9FE6-9ED2A709D290}" srcOrd="0" destOrd="2" presId="urn:microsoft.com/office/officeart/2005/8/layout/vList6"/>
    <dgm:cxn modelId="{1FE5FC51-1CBE-4389-A5CC-6ABD7070FC35}" srcId="{697380C0-0C83-4C4C-B287-5849CFA26DF5}" destId="{423643C0-87BA-41A8-A445-83ADC9005E38}" srcOrd="2" destOrd="0" parTransId="{4001DE2F-AA3A-40C5-B412-E89D29A521E6}" sibTransId="{7D2F467B-EB07-4B6A-A9A5-6E082A07F7DE}"/>
    <dgm:cxn modelId="{1449C145-933C-420E-AF61-1CA9C57E37BC}" srcId="{46C30E82-A027-4473-BC11-9B38B92175D4}" destId="{697380C0-0C83-4C4C-B287-5849CFA26DF5}" srcOrd="1" destOrd="0" parTransId="{F45FFA7A-5936-4C87-881A-F16853196703}" sibTransId="{1D934D2E-6E3E-4176-A824-7113C2D2670D}"/>
    <dgm:cxn modelId="{D62239D9-BB45-43CE-B22A-B1F73E6CD6DB}" srcId="{46C30E82-A027-4473-BC11-9B38B92175D4}" destId="{FB254BD3-000F-40D7-AB36-B2ADF26F9C55}" srcOrd="0" destOrd="0" parTransId="{800DD28C-BC7B-45FE-9C39-F70FDA6F92EE}" sibTransId="{5D51F1D7-9DF7-4A5B-B30A-A57616681DA4}"/>
    <dgm:cxn modelId="{C98E9350-3B6B-4F3C-B6A6-194E6F354C75}" srcId="{FB254BD3-000F-40D7-AB36-B2ADF26F9C55}" destId="{EB34311A-0EC1-4F90-B1E4-E376A09F29D9}" srcOrd="1" destOrd="0" parTransId="{8F2AE010-8D34-4C0D-B951-ADA288ACC395}" sibTransId="{C2C7D2AD-2F8B-447D-AC24-A5784C42DB3D}"/>
    <dgm:cxn modelId="{AB7E9D62-F0C1-4AE6-BEC7-E26347EC88BD}" type="presOf" srcId="{697380C0-0C83-4C4C-B287-5849CFA26DF5}" destId="{89ED9948-2A94-4AAC-845C-DBF0DEDA9366}" srcOrd="0" destOrd="0" presId="urn:microsoft.com/office/officeart/2005/8/layout/vList6"/>
    <dgm:cxn modelId="{C4017015-81FC-46A0-A2EC-CCF0112F0CD2}" type="presOf" srcId="{7359DD34-063B-43DB-8C8A-6D4FB45EDDE6}" destId="{E5C41641-3AA3-4166-9FE6-9ED2A709D290}" srcOrd="0" destOrd="0" presId="urn:microsoft.com/office/officeart/2005/8/layout/vList6"/>
    <dgm:cxn modelId="{1AF475ED-1A94-4001-8313-7AF5E2968BD3}" type="presOf" srcId="{EB34311A-0EC1-4F90-B1E4-E376A09F29D9}" destId="{F4F5FA79-679B-41E2-B7A7-DD34AD928383}" srcOrd="0" destOrd="1" presId="urn:microsoft.com/office/officeart/2005/8/layout/vList6"/>
    <dgm:cxn modelId="{D872D76D-82D8-43A0-A878-DA5402201AEB}" srcId="{697380C0-0C83-4C4C-B287-5849CFA26DF5}" destId="{48738272-4B01-41FF-A775-9C15635EEB24}" srcOrd="3" destOrd="0" parTransId="{E08438BB-EBAF-40DE-8452-25D0A3402321}" sibTransId="{FF5C23F9-37EC-4217-927C-690A09FB304F}"/>
    <dgm:cxn modelId="{B051E279-8DA5-46EC-ACA6-E6B4F91E3AEA}" type="presParOf" srcId="{3B6B40C8-6D12-4BC1-B89F-EFC7FBDA95B4}" destId="{9F63F94F-B708-49D9-8032-391CF005B53B}" srcOrd="0" destOrd="0" presId="urn:microsoft.com/office/officeart/2005/8/layout/vList6"/>
    <dgm:cxn modelId="{2AEFDF05-946B-4BC5-B3D0-98FC511A690A}" type="presParOf" srcId="{9F63F94F-B708-49D9-8032-391CF005B53B}" destId="{685A9DC9-82C1-4CD7-920A-507D644832AB}" srcOrd="0" destOrd="0" presId="urn:microsoft.com/office/officeart/2005/8/layout/vList6"/>
    <dgm:cxn modelId="{04B9D057-5B30-4A04-83AA-57D17F5AF72E}" type="presParOf" srcId="{9F63F94F-B708-49D9-8032-391CF005B53B}" destId="{F4F5FA79-679B-41E2-B7A7-DD34AD928383}" srcOrd="1" destOrd="0" presId="urn:microsoft.com/office/officeart/2005/8/layout/vList6"/>
    <dgm:cxn modelId="{776E0679-D18B-4457-9B38-7F74422C66AC}" type="presParOf" srcId="{3B6B40C8-6D12-4BC1-B89F-EFC7FBDA95B4}" destId="{E8CBD4DD-D5A9-4A4A-A1D9-E8A5B417ACCA}" srcOrd="1" destOrd="0" presId="urn:microsoft.com/office/officeart/2005/8/layout/vList6"/>
    <dgm:cxn modelId="{02C263C6-E8A3-44E2-96D5-FBEC7686E22A}" type="presParOf" srcId="{3B6B40C8-6D12-4BC1-B89F-EFC7FBDA95B4}" destId="{C23AA61B-E82F-4B26-9BFB-E5285F555310}" srcOrd="2" destOrd="0" presId="urn:microsoft.com/office/officeart/2005/8/layout/vList6"/>
    <dgm:cxn modelId="{18C0B8FC-5373-436A-B1B2-F7248BBFDA04}" type="presParOf" srcId="{C23AA61B-E82F-4B26-9BFB-E5285F555310}" destId="{89ED9948-2A94-4AAC-845C-DBF0DEDA9366}" srcOrd="0" destOrd="0" presId="urn:microsoft.com/office/officeart/2005/8/layout/vList6"/>
    <dgm:cxn modelId="{D8F4BBCD-0EF5-401C-BDB9-626F1959D3F6}" type="presParOf" srcId="{C23AA61B-E82F-4B26-9BFB-E5285F555310}" destId="{E5C41641-3AA3-4166-9FE6-9ED2A709D29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5FA79-679B-41E2-B7A7-DD34AD928383}">
      <dsp:nvSpPr>
        <dsp:cNvPr id="0" name=""/>
        <dsp:cNvSpPr/>
      </dsp:nvSpPr>
      <dsp:spPr>
        <a:xfrm>
          <a:off x="3083424" y="496"/>
          <a:ext cx="4043361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1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Si ils proposent une vidéo, ils participent au concours et peuvent gagner des lots: Goodies, chèques cadeaux…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>
        <a:off x="3083424" y="242342"/>
        <a:ext cx="3317824" cy="1451073"/>
      </dsp:txXfrm>
    </dsp:sp>
    <dsp:sp modelId="{685A9DC9-82C1-4CD7-920A-507D644832AB}">
      <dsp:nvSpPr>
        <dsp:cNvPr id="0" name=""/>
        <dsp:cNvSpPr/>
      </dsp:nvSpPr>
      <dsp:spPr>
        <a:xfrm>
          <a:off x="2005" y="496"/>
          <a:ext cx="3081419" cy="193476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>
              <a:solidFill>
                <a:schemeClr val="tx1"/>
              </a:solidFill>
            </a:rPr>
            <a:t>Chaque trimestre, les élèves créent des vidéos en respectant l’un des thèmes imposés…</a:t>
          </a:r>
        </a:p>
      </dsp:txBody>
      <dsp:txXfrm>
        <a:off x="96452" y="94943"/>
        <a:ext cx="2892525" cy="1745871"/>
      </dsp:txXfrm>
    </dsp:sp>
    <dsp:sp modelId="{E5C41641-3AA3-4166-9FE6-9ED2A709D290}">
      <dsp:nvSpPr>
        <dsp:cNvPr id="0" name=""/>
        <dsp:cNvSpPr/>
      </dsp:nvSpPr>
      <dsp:spPr>
        <a:xfrm>
          <a:off x="3040144" y="2129234"/>
          <a:ext cx="4088647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1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 une vidéo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 une animation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 un diaporama commenté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 une captation d’écran commentée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>
        <a:off x="3040144" y="2371080"/>
        <a:ext cx="3363110" cy="1451073"/>
      </dsp:txXfrm>
    </dsp:sp>
    <dsp:sp modelId="{89ED9948-2A94-4AAC-845C-DBF0DEDA9366}">
      <dsp:nvSpPr>
        <dsp:cNvPr id="0" name=""/>
        <dsp:cNvSpPr/>
      </dsp:nvSpPr>
      <dsp:spPr>
        <a:xfrm>
          <a:off x="95554" y="2119780"/>
          <a:ext cx="2996174" cy="193476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>
              <a:solidFill>
                <a:schemeClr val="tx1"/>
              </a:solidFill>
            </a:rPr>
            <a:t>Les créations peuvent prendre différentes formes:</a:t>
          </a:r>
        </a:p>
      </dsp:txBody>
      <dsp:txXfrm>
        <a:off x="190001" y="2214227"/>
        <a:ext cx="2807280" cy="174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12BE4-EA6E-4793-9842-680350ED04D7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84BC4-6DBE-42A3-A3E1-35FB56AB7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44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63A0-FD20-421C-A57C-B9DC75916EA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4BC4-6DBE-42A3-A3E1-35FB56AB7913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DE88-4698-4452-9422-CB364689A247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8B04-958B-476C-ABF3-1ACF9309DA8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DE88-4698-4452-9422-CB364689A247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8B04-958B-476C-ABF3-1ACF9309DA8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DE88-4698-4452-9422-CB364689A247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8B04-958B-476C-ABF3-1ACF9309DA8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DE88-4698-4452-9422-CB364689A247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8B04-958B-476C-ABF3-1ACF9309DA8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DE88-4698-4452-9422-CB364689A247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8B04-958B-476C-ABF3-1ACF9309DA8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DE88-4698-4452-9422-CB364689A247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8B04-958B-476C-ABF3-1ACF9309DA8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DE88-4698-4452-9422-CB364689A247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8B04-958B-476C-ABF3-1ACF9309DA8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DE88-4698-4452-9422-CB364689A247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8B04-958B-476C-ABF3-1ACF9309DA8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DE88-4698-4452-9422-CB364689A247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8B04-958B-476C-ABF3-1ACF9309DA8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DE88-4698-4452-9422-CB364689A247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8B04-958B-476C-ABF3-1ACF9309DA8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DE88-4698-4452-9422-CB364689A247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8B04-958B-476C-ABF3-1ACF9309DA8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6DE88-4698-4452-9422-CB364689A247}" type="datetimeFigureOut">
              <a:rPr lang="fr-FR" smtClean="0"/>
              <a:t>24/09/2018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18B04-958B-476C-ABF3-1ACF9309DA8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yannick-bruno-v.oberson@ac-besancon.fr" TargetMode="External"/><Relationship Id="rId5" Type="http://schemas.openxmlformats.org/officeDocument/2006/relationships/hyperlink" Target="mailto:christian.schawlb@free.fr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adlet.com/marie_adam_normand/yu8e80004kw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1207">
            <a:off x="5628142" y="1343907"/>
            <a:ext cx="1511662" cy="151166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Explosion 1 5"/>
          <p:cNvSpPr/>
          <p:nvPr/>
        </p:nvSpPr>
        <p:spPr>
          <a:xfrm rot="21292439">
            <a:off x="902632" y="4048284"/>
            <a:ext cx="4275000" cy="1871279"/>
          </a:xfrm>
          <a:prstGeom prst="irregularSeal1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Un concours réservé aux 1ères STMG de l’académie de Besançon…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093" y="5542407"/>
            <a:ext cx="893398" cy="8933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5373216"/>
            <a:ext cx="928423" cy="1062589"/>
          </a:xfrm>
          <a:prstGeom prst="rect">
            <a:avLst/>
          </a:prstGeom>
        </p:spPr>
      </p:pic>
      <p:sp>
        <p:nvSpPr>
          <p:cNvPr id="10" name="Explosion 1 9"/>
          <p:cNvSpPr/>
          <p:nvPr/>
        </p:nvSpPr>
        <p:spPr>
          <a:xfrm rot="21255903">
            <a:off x="6267928" y="4090497"/>
            <a:ext cx="2640955" cy="1316329"/>
          </a:xfrm>
          <a:prstGeom prst="irregularSeal1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En partenariat avec: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27705" y="3041024"/>
            <a:ext cx="9051019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Le principe: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Vos élèves créent des vidéos seuls ou avec des camarades de classe et les publient sur </a:t>
            </a:r>
            <a:r>
              <a:rPr lang="fr-FR" dirty="0" err="1">
                <a:solidFill>
                  <a:schemeClr val="tx1"/>
                </a:solidFill>
              </a:rPr>
              <a:t>Youtube</a:t>
            </a:r>
            <a:r>
              <a:rPr lang="fr-FR" dirty="0">
                <a:solidFill>
                  <a:schemeClr val="tx1"/>
                </a:solidFill>
              </a:rPr>
              <a:t>!!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08727">
            <a:off x="6993795" y="2626478"/>
            <a:ext cx="1499967" cy="7499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 descr="C:\Users\Yann\Documents\concours youtube\sans-titr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02114">
            <a:off x="676395" y="343085"/>
            <a:ext cx="3918487" cy="265930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547664" y="188640"/>
            <a:ext cx="66247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Pourquoi faire participer sa classe</a:t>
            </a:r>
            <a:r>
              <a:rPr lang="fr-FR" sz="20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8" name="Picture 2" descr="C:\Users\Yann\Documents\concours youtube\sans-ti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2114">
            <a:off x="631111" y="143623"/>
            <a:ext cx="2093352" cy="1420668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20" name="Groupe 19"/>
          <p:cNvGrpSpPr/>
          <p:nvPr/>
        </p:nvGrpSpPr>
        <p:grpSpPr>
          <a:xfrm>
            <a:off x="5863644" y="4841400"/>
            <a:ext cx="3500879" cy="2110124"/>
            <a:chOff x="5863644" y="4841400"/>
            <a:chExt cx="3500879" cy="2110124"/>
          </a:xfrm>
        </p:grpSpPr>
        <p:sp>
          <p:nvSpPr>
            <p:cNvPr id="14" name="Explosion 1 13"/>
            <p:cNvSpPr/>
            <p:nvPr/>
          </p:nvSpPr>
          <p:spPr>
            <a:xfrm rot="21366733">
              <a:off x="5863644" y="4841400"/>
              <a:ext cx="3500879" cy="2110124"/>
            </a:xfrm>
            <a:prstGeom prst="irregularSeal1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Utiliser des supports appréciés des élèves</a:t>
              </a: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308727">
              <a:off x="7472872" y="6065246"/>
              <a:ext cx="1061364" cy="530682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22" name="Groupe 21"/>
          <p:cNvGrpSpPr/>
          <p:nvPr/>
        </p:nvGrpSpPr>
        <p:grpSpPr>
          <a:xfrm>
            <a:off x="2685427" y="3476422"/>
            <a:ext cx="3817620" cy="2418226"/>
            <a:chOff x="2685427" y="3476422"/>
            <a:chExt cx="3817620" cy="2418226"/>
          </a:xfrm>
        </p:grpSpPr>
        <p:sp>
          <p:nvSpPr>
            <p:cNvPr id="15" name="Explosion 1 14"/>
            <p:cNvSpPr/>
            <p:nvPr/>
          </p:nvSpPr>
          <p:spPr>
            <a:xfrm rot="21366733">
              <a:off x="2685427" y="3476422"/>
              <a:ext cx="3817620" cy="2418226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Inciter les élèves à approfondir les notions vues en classes</a:t>
              </a:r>
            </a:p>
          </p:txBody>
        </p:sp>
        <p:pic>
          <p:nvPicPr>
            <p:cNvPr id="1028" name="Picture 4" descr="Livres, Étudiant, Apprendre, Li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941168"/>
              <a:ext cx="1224136" cy="87438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24" name="Groupe 23"/>
          <p:cNvGrpSpPr/>
          <p:nvPr/>
        </p:nvGrpSpPr>
        <p:grpSpPr>
          <a:xfrm>
            <a:off x="6113986" y="1936514"/>
            <a:ext cx="3158640" cy="2671506"/>
            <a:chOff x="6113986" y="2162228"/>
            <a:chExt cx="2952328" cy="2445792"/>
          </a:xfrm>
        </p:grpSpPr>
        <p:sp>
          <p:nvSpPr>
            <p:cNvPr id="12" name="Explosion 1 11"/>
            <p:cNvSpPr/>
            <p:nvPr/>
          </p:nvSpPr>
          <p:spPr>
            <a:xfrm rot="243002">
              <a:off x="6113986" y="2162228"/>
              <a:ext cx="2952328" cy="2304256"/>
            </a:xfrm>
            <a:prstGeom prst="irregularSeal1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Donner du sens aux apprentissages et rencontrer des professionnels</a:t>
              </a:r>
            </a:p>
          </p:txBody>
        </p:sp>
        <p:pic>
          <p:nvPicPr>
            <p:cNvPr id="1030" name="Picture 6" descr="Ampoule, Pensez, Idée, Solu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734377">
              <a:off x="7504611" y="3813007"/>
              <a:ext cx="1190179" cy="795013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26" name="Groupe 25"/>
          <p:cNvGrpSpPr/>
          <p:nvPr/>
        </p:nvGrpSpPr>
        <p:grpSpPr>
          <a:xfrm>
            <a:off x="3047648" y="1590041"/>
            <a:ext cx="3168352" cy="2064938"/>
            <a:chOff x="3047648" y="1590041"/>
            <a:chExt cx="3168352" cy="2064938"/>
          </a:xfrm>
        </p:grpSpPr>
        <p:sp>
          <p:nvSpPr>
            <p:cNvPr id="16" name="Explosion 1 15"/>
            <p:cNvSpPr/>
            <p:nvPr/>
          </p:nvSpPr>
          <p:spPr>
            <a:xfrm rot="21366733">
              <a:off x="3047648" y="1590041"/>
              <a:ext cx="3168352" cy="1872208"/>
            </a:xfrm>
            <a:prstGeom prst="irregularSeal1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Responsabiliser les élèves au droit à l’image</a:t>
              </a:r>
            </a:p>
          </p:txBody>
        </p:sp>
        <p:pic>
          <p:nvPicPr>
            <p:cNvPr id="1032" name="Picture 8" descr="https://thumb9.shutterstock.com/thumb_large/63555/1062533675/stock-photo-legal-law-concept-image-1062533675.jpg"/>
            <p:cNvPicPr>
              <a:picLocks noChangeAspect="1" noChangeArrowheads="1"/>
            </p:cNvPicPr>
            <p:nvPr/>
          </p:nvPicPr>
          <p:blipFill>
            <a:blip r:embed="rId6" cstate="print"/>
            <a:srcRect b="16001"/>
            <a:stretch>
              <a:fillRect/>
            </a:stretch>
          </p:blipFill>
          <p:spPr bwMode="auto">
            <a:xfrm rot="21271560">
              <a:off x="3635896" y="2852936"/>
              <a:ext cx="1224136" cy="802043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30" name="Groupe 29"/>
          <p:cNvGrpSpPr/>
          <p:nvPr/>
        </p:nvGrpSpPr>
        <p:grpSpPr>
          <a:xfrm>
            <a:off x="167330" y="4398352"/>
            <a:ext cx="3168352" cy="1872208"/>
            <a:chOff x="167330" y="4398352"/>
            <a:chExt cx="3168352" cy="1872208"/>
          </a:xfrm>
        </p:grpSpPr>
        <p:sp>
          <p:nvSpPr>
            <p:cNvPr id="13" name="Explosion 1 12"/>
            <p:cNvSpPr/>
            <p:nvPr/>
          </p:nvSpPr>
          <p:spPr>
            <a:xfrm rot="21366733">
              <a:off x="167330" y="4398352"/>
              <a:ext cx="3168352" cy="1872208"/>
            </a:xfrm>
            <a:prstGeom prst="irregularSeal1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Valoriser les élèves les plus dynamiques</a:t>
              </a:r>
            </a:p>
          </p:txBody>
        </p:sp>
        <p:pic>
          <p:nvPicPr>
            <p:cNvPr id="1034" name="Picture 10" descr="Gagnant Hommage Vainqueur Podium Podium P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92339">
              <a:off x="2249218" y="5309120"/>
              <a:ext cx="993567" cy="709691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29" name="Groupe 28"/>
          <p:cNvGrpSpPr/>
          <p:nvPr/>
        </p:nvGrpSpPr>
        <p:grpSpPr>
          <a:xfrm>
            <a:off x="52219" y="1938250"/>
            <a:ext cx="3343288" cy="1915689"/>
            <a:chOff x="52219" y="1938251"/>
            <a:chExt cx="2885345" cy="1635744"/>
          </a:xfrm>
        </p:grpSpPr>
        <p:sp>
          <p:nvSpPr>
            <p:cNvPr id="11" name="Explosion 1 10"/>
            <p:cNvSpPr/>
            <p:nvPr/>
          </p:nvSpPr>
          <p:spPr>
            <a:xfrm rot="21366733">
              <a:off x="52219" y="1938251"/>
              <a:ext cx="2811378" cy="1635744"/>
            </a:xfrm>
            <a:prstGeom prst="irregularSeal1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Insuffler et ancrer une dynamique positive</a:t>
              </a:r>
            </a:p>
          </p:txBody>
        </p:sp>
        <p:pic>
          <p:nvPicPr>
            <p:cNvPr id="1036" name="Picture 12" descr="https://thumb1.shutterstock.com/thumb_large/187633/760431790/stock-photo-design-students-with-teacher-working-in-cad-d-printing-lab-760431790.jpg"/>
            <p:cNvPicPr>
              <a:picLocks noChangeAspect="1" noChangeArrowheads="1"/>
            </p:cNvPicPr>
            <p:nvPr/>
          </p:nvPicPr>
          <p:blipFill>
            <a:blip r:embed="rId8" cstate="print"/>
            <a:srcRect b="16001"/>
            <a:stretch>
              <a:fillRect/>
            </a:stretch>
          </p:blipFill>
          <p:spPr bwMode="auto">
            <a:xfrm rot="222426">
              <a:off x="1857444" y="2743097"/>
              <a:ext cx="1080120" cy="707685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3" name="ZoneTexte 2"/>
          <p:cNvSpPr txBox="1"/>
          <p:nvPr/>
        </p:nvSpPr>
        <p:spPr>
          <a:xfrm>
            <a:off x="1859517" y="6136481"/>
            <a:ext cx="4248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déclencheur de motivation et de talent pour vos élèves !!!</a:t>
            </a:r>
          </a:p>
        </p:txBody>
      </p:sp>
    </p:spTree>
  </p:cSld>
  <p:clrMapOvr>
    <a:masterClrMapping/>
  </p:clrMapOvr>
  <p:transition spd="slow"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243591627"/>
              </p:ext>
            </p:extLst>
          </p:nvPr>
        </p:nvGraphicFramePr>
        <p:xfrm>
          <a:off x="323528" y="1556792"/>
          <a:ext cx="7128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8" cstate="print"/>
          <a:srcRect b="18516"/>
          <a:stretch/>
        </p:blipFill>
        <p:spPr>
          <a:xfrm rot="1255558">
            <a:off x="7850107" y="1334168"/>
            <a:ext cx="1408716" cy="1277969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5" name="Picture 2" descr="C:\Users\Yann\Documents\concours youtube\sans-titr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43975">
            <a:off x="1958880" y="77770"/>
            <a:ext cx="2144641" cy="14554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4" name="Picture 2" descr="Interaction, Médias Sociaux, Résumé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89117">
            <a:off x="5003048" y="3206812"/>
            <a:ext cx="2520280" cy="140015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Rectangle à coins arrondis 7"/>
          <p:cNvSpPr/>
          <p:nvPr/>
        </p:nvSpPr>
        <p:spPr>
          <a:xfrm>
            <a:off x="4211960" y="404664"/>
            <a:ext cx="37444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Principe du concours: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7308304" y="1287379"/>
            <a:ext cx="1876513" cy="4013829"/>
            <a:chOff x="7308304" y="1287379"/>
            <a:chExt cx="1876513" cy="4013829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7308304" y="1700808"/>
              <a:ext cx="1512168" cy="36004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Plus les élèves créent de vidéos et plus ils augmentent leur chance de gains!</a:t>
              </a: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8" cstate="print"/>
            <a:srcRect b="18516"/>
            <a:stretch/>
          </p:blipFill>
          <p:spPr>
            <a:xfrm rot="1255558">
              <a:off x="7776101" y="1287379"/>
              <a:ext cx="1408716" cy="1277969"/>
            </a:xfrm>
            <a:prstGeom prst="rect">
              <a:avLst/>
            </a:prstGeom>
            <a:effectLst>
              <a:softEdge rad="266700"/>
            </a:effectLst>
          </p:spPr>
        </p:pic>
      </p:grpSp>
    </p:spTree>
  </p:cSld>
  <p:clrMapOvr>
    <a:masterClrMapping/>
  </p:clrMapOvr>
  <p:transition spd="slow"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25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15616" y="2492896"/>
            <a:ext cx="16561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24h</a:t>
            </a:r>
            <a:r>
              <a:rPr lang="fr-FR" dirty="0"/>
              <a:t> pour créer une vidéo sur un thème imposé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56176" y="2564904"/>
            <a:ext cx="187220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Encore une possibilité supplémentaire de gagner des cadeaux!!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1560" y="4941168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Juin,  grande cérémonie de remise des prix chez notre partenaire  Crédit Agricole de Franche-Comté…</a:t>
            </a:r>
          </a:p>
          <a:p>
            <a:endParaRPr lang="fr-FR" dirty="0"/>
          </a:p>
        </p:txBody>
      </p:sp>
      <p:pic>
        <p:nvPicPr>
          <p:cNvPr id="1026" name="Picture 2" descr="https://thumb9.shutterstock.com/thumb_large/2322887/766847608/stock-photo-sand-running-through-the-bulbs-of-an-hourglass-measuring-the-passing-time-in-a-countdown-to-a-766847608.jpg"/>
          <p:cNvPicPr>
            <a:picLocks noChangeAspect="1" noChangeArrowheads="1"/>
          </p:cNvPicPr>
          <p:nvPr/>
        </p:nvPicPr>
        <p:blipFill>
          <a:blip r:embed="rId2" cstate="print"/>
          <a:srcRect b="19001"/>
          <a:stretch>
            <a:fillRect/>
          </a:stretch>
        </p:blipFill>
        <p:spPr bwMode="auto">
          <a:xfrm rot="21280026">
            <a:off x="30752" y="2474427"/>
            <a:ext cx="1185471" cy="71696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Rectangle horizontal à deux flèches 6"/>
          <p:cNvSpPr/>
          <p:nvPr/>
        </p:nvSpPr>
        <p:spPr>
          <a:xfrm>
            <a:off x="2771800" y="2204864"/>
            <a:ext cx="3312368" cy="2160240"/>
          </a:xfrm>
          <a:prstGeom prst="leftRight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En fin d’année, possibilité de participer au </a:t>
            </a:r>
            <a:r>
              <a:rPr lang="fr-FR" dirty="0" err="1">
                <a:solidFill>
                  <a:schemeClr val="tx1"/>
                </a:solidFill>
              </a:rPr>
              <a:t>CTV’thlon</a:t>
            </a:r>
            <a:r>
              <a:rPr lang="fr-FR" dirty="0">
                <a:solidFill>
                  <a:schemeClr val="tx1"/>
                </a:solidFill>
              </a:rPr>
              <a:t>!!</a:t>
            </a:r>
          </a:p>
        </p:txBody>
      </p:sp>
      <p:pic>
        <p:nvPicPr>
          <p:cNvPr id="8" name="Picture 2" descr="C:\Users\Yann\Documents\concours youtube\sans-ti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2114">
            <a:off x="423636" y="157033"/>
            <a:ext cx="2288802" cy="155331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https://thumb9.shutterstock.com/thumb_large/1338880/705848608/stock-vector-successful-smiling-young-happy-businessmen-and-business-woman-standing-on-the-winning-podium-705848608.jpg"/>
          <p:cNvPicPr>
            <a:picLocks noChangeAspect="1" noChangeArrowheads="1"/>
          </p:cNvPicPr>
          <p:nvPr/>
        </p:nvPicPr>
        <p:blipFill>
          <a:blip r:embed="rId4" cstate="print"/>
          <a:srcRect b="12770"/>
          <a:stretch>
            <a:fillRect/>
          </a:stretch>
        </p:blipFill>
        <p:spPr bwMode="auto">
          <a:xfrm rot="857715">
            <a:off x="6784966" y="4588134"/>
            <a:ext cx="2038385" cy="184919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36026">
            <a:off x="5350148" y="5359276"/>
            <a:ext cx="1160454" cy="11604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/>
          <a:srcRect b="18516"/>
          <a:stretch/>
        </p:blipFill>
        <p:spPr>
          <a:xfrm rot="796267">
            <a:off x="6505729" y="842929"/>
            <a:ext cx="1748391" cy="1586118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2" name="Rectangle à coins arrondis 1"/>
          <p:cNvSpPr/>
          <p:nvPr/>
        </p:nvSpPr>
        <p:spPr>
          <a:xfrm>
            <a:off x="2812547" y="303388"/>
            <a:ext cx="406370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Participez au </a:t>
            </a:r>
            <a:r>
              <a:rPr lang="fr-FR" sz="2400" b="1" dirty="0" err="1">
                <a:solidFill>
                  <a:schemeClr val="bg1"/>
                </a:solidFill>
              </a:rPr>
              <a:t>CTV’thlon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979712" y="188640"/>
            <a:ext cx="54726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Quel rôle pour l’enseignant?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11560" y="5589240"/>
            <a:ext cx="8280920" cy="7920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Suivre les résultats du concours et accompagner les élèves à la remise des prix en juin 2019 au siège du Crédit Agricole de FC.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611560" y="1199546"/>
            <a:ext cx="5620810" cy="949518"/>
            <a:chOff x="611560" y="1199546"/>
            <a:chExt cx="5620810" cy="949518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611560" y="1412776"/>
              <a:ext cx="4320480" cy="64807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tx1"/>
                  </a:solidFill>
                </a:rPr>
                <a:t>Inscription de la classe via un formulaire en ligne.</a:t>
              </a: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 cstate="print"/>
            <a:srcRect b="17614"/>
            <a:stretch/>
          </p:blipFill>
          <p:spPr>
            <a:xfrm rot="769971">
              <a:off x="4803620" y="1199546"/>
              <a:ext cx="1428750" cy="949518"/>
            </a:xfrm>
            <a:prstGeom prst="rect">
              <a:avLst/>
            </a:prstGeom>
            <a:effectLst>
              <a:softEdge rad="152400"/>
            </a:effectLst>
          </p:spPr>
        </p:pic>
      </p:grpSp>
      <p:grpSp>
        <p:nvGrpSpPr>
          <p:cNvPr id="13" name="Groupe 12"/>
          <p:cNvGrpSpPr/>
          <p:nvPr/>
        </p:nvGrpSpPr>
        <p:grpSpPr>
          <a:xfrm>
            <a:off x="611560" y="2324134"/>
            <a:ext cx="7002090" cy="898203"/>
            <a:chOff x="611560" y="2324134"/>
            <a:chExt cx="7002090" cy="898203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611560" y="2348880"/>
              <a:ext cx="5688632" cy="79208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tx1"/>
                  </a:solidFill>
                </a:rPr>
                <a:t>Faire compléter  et signer les autorisations liés au droit à l’image/voix + cession des droits d’auteurs (doc fournis).</a:t>
              </a: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 cstate="print"/>
            <a:srcRect b="16549"/>
            <a:stretch/>
          </p:blipFill>
          <p:spPr>
            <a:xfrm rot="232557">
              <a:off x="6184900" y="2324134"/>
              <a:ext cx="1428750" cy="898203"/>
            </a:xfrm>
            <a:prstGeom prst="rect">
              <a:avLst/>
            </a:prstGeom>
            <a:effectLst>
              <a:softEdge rad="215900"/>
            </a:effectLst>
          </p:spPr>
        </p:pic>
      </p:grpSp>
      <p:grpSp>
        <p:nvGrpSpPr>
          <p:cNvPr id="14" name="Groupe 13"/>
          <p:cNvGrpSpPr/>
          <p:nvPr/>
        </p:nvGrpSpPr>
        <p:grpSpPr>
          <a:xfrm>
            <a:off x="611560" y="3100821"/>
            <a:ext cx="8056378" cy="1055068"/>
            <a:chOff x="611560" y="3100821"/>
            <a:chExt cx="8056378" cy="1055068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611560" y="3356992"/>
              <a:ext cx="6696744" cy="79208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tx1"/>
                  </a:solidFill>
                </a:rPr>
                <a:t>Laisser les élèves réaliser seuls leurs vidéos en dehors du temps de classe (ou sur le temps de classe si le professeur le souhaite).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92661">
              <a:off x="7085336" y="3100821"/>
              <a:ext cx="1582602" cy="1055068"/>
            </a:xfrm>
            <a:prstGeom prst="rect">
              <a:avLst/>
            </a:prstGeom>
            <a:effectLst>
              <a:softEdge rad="241300"/>
            </a:effectLst>
          </p:spPr>
        </p:pic>
      </p:grpSp>
      <p:grpSp>
        <p:nvGrpSpPr>
          <p:cNvPr id="15" name="Groupe 14"/>
          <p:cNvGrpSpPr/>
          <p:nvPr/>
        </p:nvGrpSpPr>
        <p:grpSpPr>
          <a:xfrm>
            <a:off x="611560" y="4365104"/>
            <a:ext cx="8280920" cy="1143209"/>
            <a:chOff x="611560" y="4365104"/>
            <a:chExt cx="8280920" cy="1143209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611560" y="4365104"/>
              <a:ext cx="7560840" cy="79208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>
                  <a:solidFill>
                    <a:schemeClr val="tx1"/>
                  </a:solidFill>
                </a:rPr>
                <a:t>Transmettre les vidéos des élèves à l’organisation via Internet après les avoir visionnées. Nous nous chargeons de les publier sur </a:t>
              </a:r>
              <a:r>
                <a:rPr lang="fr-FR" dirty="0" err="1">
                  <a:solidFill>
                    <a:schemeClr val="tx1"/>
                  </a:solidFill>
                </a:rPr>
                <a:t>Youtube</a:t>
              </a:r>
              <a:r>
                <a:rPr lang="fr-FR" dirty="0">
                  <a:solidFill>
                    <a:schemeClr val="tx1"/>
                  </a:solidFill>
                </a:rPr>
                <a:t>…</a:t>
              </a:r>
            </a:p>
          </p:txBody>
        </p:sp>
        <p:pic>
          <p:nvPicPr>
            <p:cNvPr id="21505" name="Picture 1" descr="C:\Users\Yann\AppData\Local\Microsoft\Windows Live Mail\WLMDSS.tmp\WLM3F1F.tmp\chaine youtub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32240" y="4653136"/>
              <a:ext cx="2160240" cy="855177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</p:cSld>
  <p:clrMapOvr>
    <a:masterClrMapping/>
  </p:clrMapOvr>
  <p:transition spd="slow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63688" y="116632"/>
            <a:ext cx="56886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Choisir le(s) bon(s) document(s) à compléter</a:t>
            </a:r>
          </a:p>
        </p:txBody>
      </p:sp>
      <p:pic>
        <p:nvPicPr>
          <p:cNvPr id="22530" name="Diagramme 3"/>
          <p:cNvPicPr>
            <a:picLocks noChangeArrowheads="1"/>
          </p:cNvPicPr>
          <p:nvPr/>
        </p:nvPicPr>
        <p:blipFill>
          <a:blip r:embed="rId2" cstate="print"/>
          <a:srcRect r="-1537"/>
          <a:stretch>
            <a:fillRect/>
          </a:stretch>
        </p:blipFill>
        <p:spPr bwMode="auto">
          <a:xfrm>
            <a:off x="1115616" y="980728"/>
            <a:ext cx="70961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e 18"/>
          <p:cNvGrpSpPr/>
          <p:nvPr/>
        </p:nvGrpSpPr>
        <p:grpSpPr>
          <a:xfrm>
            <a:off x="6732240" y="5229200"/>
            <a:ext cx="2411760" cy="1296144"/>
            <a:chOff x="6732240" y="5229200"/>
            <a:chExt cx="2411760" cy="1296144"/>
          </a:xfrm>
        </p:grpSpPr>
        <p:sp>
          <p:nvSpPr>
            <p:cNvPr id="11" name="Rectangle 10"/>
            <p:cNvSpPr/>
            <p:nvPr/>
          </p:nvSpPr>
          <p:spPr>
            <a:xfrm>
              <a:off x="7127776" y="5445224"/>
              <a:ext cx="2016224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1 document pour chaque personne extérieure à la classe et apparaissant dans la vidéo</a:t>
              </a:r>
            </a:p>
          </p:txBody>
        </p:sp>
        <p:sp>
          <p:nvSpPr>
            <p:cNvPr id="13" name="Accolade ouvrante 12"/>
            <p:cNvSpPr/>
            <p:nvPr/>
          </p:nvSpPr>
          <p:spPr>
            <a:xfrm rot="10800000">
              <a:off x="6732240" y="5229200"/>
              <a:ext cx="432048" cy="129614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 w="571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57736" y="1086012"/>
            <a:ext cx="2732136" cy="3966222"/>
            <a:chOff x="157736" y="1086012"/>
            <a:chExt cx="2732136" cy="3966222"/>
          </a:xfrm>
        </p:grpSpPr>
        <p:sp>
          <p:nvSpPr>
            <p:cNvPr id="4" name="Rectangle 3"/>
            <p:cNvSpPr/>
            <p:nvPr/>
          </p:nvSpPr>
          <p:spPr>
            <a:xfrm rot="21117209">
              <a:off x="297584" y="1086012"/>
              <a:ext cx="2592288" cy="84048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1 Document à faire compléter par tous les élèves de la classe</a:t>
              </a:r>
            </a:p>
          </p:txBody>
        </p:sp>
        <p:sp>
          <p:nvSpPr>
            <p:cNvPr id="15" name="Flèche courbée vers la droite 14"/>
            <p:cNvSpPr/>
            <p:nvPr/>
          </p:nvSpPr>
          <p:spPr>
            <a:xfrm rot="20447919">
              <a:off x="157736" y="1973284"/>
              <a:ext cx="864096" cy="3078950"/>
            </a:xfrm>
            <a:prstGeom prst="curved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774614" y="1010852"/>
            <a:ext cx="2430321" cy="2913203"/>
            <a:chOff x="6774614" y="1010852"/>
            <a:chExt cx="2430321" cy="2913203"/>
          </a:xfrm>
        </p:grpSpPr>
        <p:sp>
          <p:nvSpPr>
            <p:cNvPr id="9" name="Rectangle 8"/>
            <p:cNvSpPr/>
            <p:nvPr/>
          </p:nvSpPr>
          <p:spPr>
            <a:xfrm rot="506057">
              <a:off x="6774614" y="1010852"/>
              <a:ext cx="2430321" cy="7569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1 document  à compléter par les élèves qui créent une vidéo</a:t>
              </a:r>
            </a:p>
          </p:txBody>
        </p:sp>
        <p:sp>
          <p:nvSpPr>
            <p:cNvPr id="16" name="Flèche courbée vers la gauche 15"/>
            <p:cNvSpPr/>
            <p:nvPr/>
          </p:nvSpPr>
          <p:spPr>
            <a:xfrm rot="973971">
              <a:off x="8309344" y="1821487"/>
              <a:ext cx="648072" cy="2102568"/>
            </a:xfrm>
            <a:prstGeom prst="curvedLef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528" y="116632"/>
            <a:ext cx="59046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Des ressources pour vous aider: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395536" y="436971"/>
            <a:ext cx="7275016" cy="1719468"/>
            <a:chOff x="395536" y="436971"/>
            <a:chExt cx="7275016" cy="1719468"/>
          </a:xfrm>
        </p:grpSpPr>
        <p:sp>
          <p:nvSpPr>
            <p:cNvPr id="3" name="Flèche droite 2"/>
            <p:cNvSpPr/>
            <p:nvPr/>
          </p:nvSpPr>
          <p:spPr>
            <a:xfrm>
              <a:off x="395536" y="548680"/>
              <a:ext cx="3528392" cy="1440160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tx1"/>
                  </a:solidFill>
                </a:rPr>
                <a:t>Un </a:t>
              </a:r>
              <a:r>
                <a:rPr lang="fr-FR" sz="1600" dirty="0" err="1">
                  <a:solidFill>
                    <a:schemeClr val="tx1"/>
                  </a:solidFill>
                </a:rPr>
                <a:t>Padlet</a:t>
              </a:r>
              <a:r>
                <a:rPr lang="fr-FR" sz="1600" dirty="0">
                  <a:solidFill>
                    <a:schemeClr val="tx1"/>
                  </a:solidFill>
                </a:rPr>
                <a:t> Prof avec tous les documents nécessaires et les outils utilisables</a:t>
              </a:r>
            </a:p>
          </p:txBody>
        </p:sp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8780" b="3418"/>
            <a:stretch>
              <a:fillRect/>
            </a:stretch>
          </p:blipFill>
          <p:spPr bwMode="auto">
            <a:xfrm rot="21390721">
              <a:off x="4189033" y="436971"/>
              <a:ext cx="3481519" cy="1719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grpSp>
        <p:nvGrpSpPr>
          <p:cNvPr id="15" name="Groupe 14"/>
          <p:cNvGrpSpPr/>
          <p:nvPr/>
        </p:nvGrpSpPr>
        <p:grpSpPr>
          <a:xfrm>
            <a:off x="395536" y="2204864"/>
            <a:ext cx="7272808" cy="1696342"/>
            <a:chOff x="395536" y="2204864"/>
            <a:chExt cx="7272808" cy="1696342"/>
          </a:xfrm>
        </p:grpSpPr>
        <p:sp>
          <p:nvSpPr>
            <p:cNvPr id="6" name="Flèche droite 5"/>
            <p:cNvSpPr/>
            <p:nvPr/>
          </p:nvSpPr>
          <p:spPr>
            <a:xfrm>
              <a:off x="395536" y="2348880"/>
              <a:ext cx="3528392" cy="1296144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tx1"/>
                  </a:solidFill>
                </a:rPr>
                <a:t>Un </a:t>
              </a:r>
              <a:r>
                <a:rPr lang="fr-FR" sz="1600" dirty="0" err="1">
                  <a:solidFill>
                    <a:schemeClr val="tx1"/>
                  </a:solidFill>
                </a:rPr>
                <a:t>Padlet</a:t>
              </a:r>
              <a:r>
                <a:rPr lang="fr-FR" sz="1600" dirty="0">
                  <a:solidFill>
                    <a:schemeClr val="tx1"/>
                  </a:solidFill>
                </a:rPr>
                <a:t> élève avec un concentré des informations à connaitre</a:t>
              </a:r>
            </a:p>
          </p:txBody>
        </p:sp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10256" b="4274"/>
            <a:stretch>
              <a:fillRect/>
            </a:stretch>
          </p:blipFill>
          <p:spPr bwMode="auto">
            <a:xfrm>
              <a:off x="4139952" y="2204864"/>
              <a:ext cx="3528392" cy="1696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grpSp>
        <p:nvGrpSpPr>
          <p:cNvPr id="16" name="Groupe 15"/>
          <p:cNvGrpSpPr/>
          <p:nvPr/>
        </p:nvGrpSpPr>
        <p:grpSpPr>
          <a:xfrm>
            <a:off x="395536" y="3861048"/>
            <a:ext cx="7503792" cy="1449304"/>
            <a:chOff x="395536" y="3861048"/>
            <a:chExt cx="7503792" cy="1449304"/>
          </a:xfrm>
        </p:grpSpPr>
        <p:sp>
          <p:nvSpPr>
            <p:cNvPr id="9" name="Flèche droite 8"/>
            <p:cNvSpPr/>
            <p:nvPr/>
          </p:nvSpPr>
          <p:spPr>
            <a:xfrm>
              <a:off x="395536" y="3861048"/>
              <a:ext cx="3600400" cy="136815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>
                  <a:solidFill>
                    <a:schemeClr val="tx1"/>
                  </a:solidFill>
                </a:rPr>
                <a:t>Un compte Tweeter pour ne rien manquer de l’actualité du concours</a:t>
              </a: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995936" y="3933056"/>
              <a:ext cx="3903392" cy="1377296"/>
              <a:chOff x="4067944" y="4819574"/>
              <a:chExt cx="3903392" cy="1377296"/>
            </a:xfrm>
          </p:grpSpPr>
          <p:pic>
            <p:nvPicPr>
              <p:cNvPr id="23558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9185" r="34902" b="15500"/>
              <a:stretch>
                <a:fillRect/>
              </a:stretch>
            </p:blipFill>
            <p:spPr bwMode="auto">
              <a:xfrm rot="21283280">
                <a:off x="5855003" y="4819574"/>
                <a:ext cx="2116333" cy="1377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sp>
            <p:nvSpPr>
              <p:cNvPr id="11" name="Explosion 1 10"/>
              <p:cNvSpPr/>
              <p:nvPr/>
            </p:nvSpPr>
            <p:spPr>
              <a:xfrm>
                <a:off x="4067944" y="5013176"/>
                <a:ext cx="2016224" cy="1008112"/>
              </a:xfrm>
              <a:prstGeom prst="irregularSeal1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b="1" dirty="0">
                    <a:solidFill>
                      <a:schemeClr val="tx1"/>
                    </a:solidFill>
                  </a:rPr>
                  <a:t>@DYCTV</a:t>
                </a: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1115616" y="5229200"/>
            <a:ext cx="7344816" cy="12961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u="sng" dirty="0">
                <a:solidFill>
                  <a:schemeClr val="tx1"/>
                </a:solidFill>
              </a:rPr>
              <a:t>Deux animateurs du concours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Christian SCHAWLB </a:t>
            </a:r>
            <a:r>
              <a:rPr lang="fr-FR" u="sng" dirty="0">
                <a:hlinkClick r:id="rId5"/>
              </a:rPr>
              <a:t>christian.schawlb@free.fr</a:t>
            </a:r>
            <a:endParaRPr lang="fr-FR" dirty="0"/>
          </a:p>
          <a:p>
            <a:pPr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Yannick OBERSON </a:t>
            </a:r>
            <a:r>
              <a:rPr lang="fr-FR" u="sng" dirty="0">
                <a:hlinkClick r:id="rId6"/>
              </a:rPr>
              <a:t>yannick-bruno-v.oberson@ac-besancon.fr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403648" y="836712"/>
            <a:ext cx="6552728" cy="17281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Alors c’est parti!</a:t>
            </a:r>
          </a:p>
          <a:p>
            <a:pPr algn="ctr"/>
            <a:endParaRPr lang="fr-FR" sz="2800" b="1" dirty="0">
              <a:solidFill>
                <a:schemeClr val="tx1"/>
              </a:solidFill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</a:rPr>
              <a:t>Inscription avant le 15/10/2018…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467544" y="3356992"/>
            <a:ext cx="4824536" cy="3307433"/>
            <a:chOff x="467544" y="3356992"/>
            <a:chExt cx="4824536" cy="3307433"/>
          </a:xfrm>
        </p:grpSpPr>
        <p:sp>
          <p:nvSpPr>
            <p:cNvPr id="3" name="ZoneTexte 2"/>
            <p:cNvSpPr txBox="1"/>
            <p:nvPr/>
          </p:nvSpPr>
          <p:spPr>
            <a:xfrm>
              <a:off x="467544" y="3356992"/>
              <a:ext cx="482453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Règlement complet du concours disponible sur le </a:t>
              </a:r>
              <a:r>
                <a:rPr lang="fr-FR" dirty="0" err="1"/>
                <a:t>Padlet</a:t>
              </a:r>
              <a:r>
                <a:rPr lang="fr-FR" dirty="0"/>
                <a:t> prof à l’adresse suivante: </a:t>
              </a:r>
            </a:p>
            <a:p>
              <a:endParaRPr lang="fr-FR" dirty="0"/>
            </a:p>
            <a:p>
              <a:r>
                <a:rPr lang="fr-FR" dirty="0">
                  <a:hlinkClick r:id="rId2"/>
                </a:rPr>
                <a:t>https://padlet.com/marie_adam_normand/yu8e80004kw9</a:t>
              </a:r>
              <a:endParaRPr lang="fr-FR" dirty="0"/>
            </a:p>
            <a:p>
              <a:endParaRPr lang="fr-FR" dirty="0"/>
            </a:p>
            <a:p>
              <a:r>
                <a:rPr lang="fr-FR" dirty="0"/>
                <a:t>Ou en flashant ce code:</a:t>
              </a:r>
            </a:p>
          </p:txBody>
        </p:sp>
        <p:pic>
          <p:nvPicPr>
            <p:cNvPr id="25602" name="Picture 2" descr="Code QR pour ce padle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800" y="5445224"/>
              <a:ext cx="1219200" cy="12192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20000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457</Words>
  <Application>Microsoft Office PowerPoint</Application>
  <PresentationFormat>Affichage à l'écran (4:3)</PresentationFormat>
  <Paragraphs>54</Paragraphs>
  <Slides>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Yann</dc:creator>
  <cp:lastModifiedBy>admin.profil</cp:lastModifiedBy>
  <cp:revision>8</cp:revision>
  <dcterms:created xsi:type="dcterms:W3CDTF">2018-09-17T17:42:32Z</dcterms:created>
  <dcterms:modified xsi:type="dcterms:W3CDTF">2018-09-24T06:45:25Z</dcterms:modified>
</cp:coreProperties>
</file>